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0" r:id="rId2"/>
    <p:sldId id="274" r:id="rId3"/>
    <p:sldId id="275" r:id="rId4"/>
    <p:sldId id="276" r:id="rId5"/>
    <p:sldId id="277" r:id="rId6"/>
    <p:sldId id="258" r:id="rId7"/>
    <p:sldId id="259" r:id="rId8"/>
    <p:sldId id="261" r:id="rId9"/>
    <p:sldId id="262" r:id="rId10"/>
    <p:sldId id="263" r:id="rId11"/>
    <p:sldId id="264" r:id="rId12"/>
    <p:sldId id="267" r:id="rId13"/>
    <p:sldId id="269" r:id="rId14"/>
    <p:sldId id="268" r:id="rId15"/>
    <p:sldId id="265" r:id="rId16"/>
    <p:sldId id="278" r:id="rId17"/>
  </p:sldIdLst>
  <p:sldSz cx="12192000" cy="6858000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45" autoAdjust="0"/>
    <p:restoredTop sz="86336" autoAdjust="0"/>
  </p:normalViewPr>
  <p:slideViewPr>
    <p:cSldViewPr snapToGrid="0">
      <p:cViewPr>
        <p:scale>
          <a:sx n="94" d="100"/>
          <a:sy n="94" d="100"/>
        </p:scale>
        <p:origin x="-72" y="-2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6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8" y="3132290"/>
            <a:ext cx="9567135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62D7-52E9-43B0-97AB-6D9A9D29B27A}" type="datetimeFigureOut">
              <a:rPr lang="uk-UA"/>
              <a:pPr>
                <a:defRPr/>
              </a:pPr>
              <a:t>27.04.2016</a:t>
            </a:fld>
            <a:endParaRPr lang="uk-UA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576FF-70F4-4DCE-92AB-8F59029AE40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180A6-E0C2-4B3F-974C-BB77FC65B275}" type="datetimeFigureOut">
              <a:rPr lang="uk-UA"/>
              <a:pPr>
                <a:defRPr/>
              </a:pPr>
              <a:t>27.04.2016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78F39-F0A3-434B-B3A9-CA730ACBFF9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7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19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F24DC-D05B-4AC5-BB70-989425B32956}" type="datetimeFigureOut">
              <a:rPr lang="uk-UA"/>
              <a:pPr>
                <a:defRPr/>
              </a:pPr>
              <a:t>27.04.2016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D20B7-D0EF-4D01-8819-36E8229891E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CF6BA-9F98-48DE-BC07-00E034D72624}" type="datetimeFigureOut">
              <a:rPr lang="uk-UA"/>
              <a:pPr>
                <a:defRPr/>
              </a:pPr>
              <a:t>27.04.2016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33908-7FC7-48C5-A72F-F3C2D8B4EF9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AF90B-5195-4B5C-8DC4-9DE8E58DFD6E}" type="datetimeFigureOut">
              <a:rPr lang="uk-UA"/>
              <a:pPr>
                <a:defRPr/>
              </a:pPr>
              <a:t>27.04.2016</a:t>
            </a:fld>
            <a:endParaRPr lang="uk-UA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F8321-40A7-4946-94B8-5567983DD73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755AF-1176-4517-997E-3880224D4ADA}" type="datetimeFigureOut">
              <a:rPr lang="uk-UA"/>
              <a:pPr>
                <a:defRPr/>
              </a:pPr>
              <a:t>27.04.2016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5CD8B-985F-439D-9276-5F5E3538AF0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8AB16-2280-4C01-A00F-361B13641300}" type="datetimeFigureOut">
              <a:rPr lang="uk-UA"/>
              <a:pPr>
                <a:defRPr/>
              </a:pPr>
              <a:t>27.04.2016</a:t>
            </a:fld>
            <a:endParaRPr lang="uk-U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91199-5314-4C4F-A38C-1D5ABB2D5C1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32AC4-B90A-4086-A4F1-2D23704D9998}" type="datetimeFigureOut">
              <a:rPr lang="uk-UA"/>
              <a:pPr>
                <a:defRPr/>
              </a:pPr>
              <a:t>27.04.2016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269B7-6A09-417D-B3B2-438255F1614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1A987-EC09-4ECB-9250-49DD53E2B3D0}" type="datetimeFigureOut">
              <a:rPr lang="uk-UA"/>
              <a:pPr>
                <a:defRPr/>
              </a:pPr>
              <a:t>27.04.2016</a:t>
            </a:fld>
            <a:endParaRPr lang="uk-U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8FAE4-FBA3-498A-B479-A1D2979AE1D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3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606E6-67CA-4E9A-A074-55331E7F3F25}" type="datetimeFigureOut">
              <a:rPr lang="uk-UA"/>
              <a:pPr>
                <a:defRPr/>
              </a:pPr>
              <a:t>27.04.2016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49DDF-40C6-48B6-9076-C75447220EC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EE34-60A7-45CA-8025-70F51F32C97F}" type="datetimeFigureOut">
              <a:rPr lang="uk-UA"/>
              <a:pPr>
                <a:defRPr/>
              </a:pPr>
              <a:t>27.04.2016</a:t>
            </a:fld>
            <a:endParaRPr lang="uk-UA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1E57F-CF90-496F-A183-E0F825AACE7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0775" y="4371975"/>
            <a:ext cx="86836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0" y="731838"/>
            <a:ext cx="85344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18A017BC-4865-4372-A734-26FDD4692BA8}" type="datetimeFigureOut">
              <a:rPr lang="uk-UA"/>
              <a:pPr>
                <a:defRPr/>
              </a:pPr>
              <a:t>27.04.2016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0"/>
            <a:ext cx="447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0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91D5F501-CC95-42C0-940E-3FD432A869D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5" r:id="rId2"/>
    <p:sldLayoutId id="2147483774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5" r:id="rId9"/>
    <p:sldLayoutId id="2147483771" r:id="rId10"/>
    <p:sldLayoutId id="2147483772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7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8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9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Объект 2"/>
          <p:cNvSpPr>
            <a:spLocks noGrp="1"/>
          </p:cNvSpPr>
          <p:nvPr>
            <p:ph type="subTitle" idx="1"/>
          </p:nvPr>
        </p:nvSpPr>
        <p:spPr>
          <a:xfrm>
            <a:off x="1493838" y="4240213"/>
            <a:ext cx="9347200" cy="606425"/>
          </a:xfrm>
        </p:spPr>
        <p:txBody>
          <a:bodyPr rtlCol="0">
            <a:normAutofit fontScale="85000" lnSpcReduction="10000"/>
          </a:bodyPr>
          <a:lstStyle/>
          <a:p>
            <a:pPr algn="ctr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alt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«АНАЛІЗ ГАЛУЗІ ТА КОНКУРЕНЦІЇ ВНЗ»</a:t>
            </a:r>
            <a:endParaRPr lang="ru-RU" altLang="ru-RU" sz="4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22188" y="2263239"/>
            <a:ext cx="9567135" cy="1587401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uk-UA" sz="4000" dirty="0" smtClean="0"/>
              <a:t>«ВЗАЄМОДІЯ НАУКИ, ОСВІТИ І БІЗНЕСУ СТРАТЕГІЯ ПУЕТ</a:t>
            </a:r>
            <a:r>
              <a:rPr lang="uk-UA" dirty="0" smtClean="0"/>
              <a:t>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93838" y="461963"/>
            <a:ext cx="9539287" cy="18018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100" kern="0" dirty="0">
                <a:solidFill>
                  <a:srgbClr val="4F271C">
                    <a:satMod val="13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+mj-ea"/>
                <a:cs typeface="+mj-cs"/>
              </a:rPr>
              <a:t>Вищий навчальний заклад Укоопспілки</a:t>
            </a:r>
            <a:br>
              <a:rPr lang="uk-UA" sz="3100" kern="0" dirty="0">
                <a:solidFill>
                  <a:srgbClr val="4F271C">
                    <a:satMod val="13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+mj-ea"/>
                <a:cs typeface="+mj-cs"/>
              </a:rPr>
            </a:br>
            <a:r>
              <a:rPr lang="uk-UA" sz="3100" kern="0" dirty="0">
                <a:solidFill>
                  <a:srgbClr val="4F271C">
                    <a:satMod val="13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+mj-ea"/>
                <a:cs typeface="+mj-cs"/>
              </a:rPr>
              <a:t>“Полтавський університет економіки і торгівлі” </a:t>
            </a:r>
            <a:br>
              <a:rPr lang="uk-UA" sz="3100" kern="0" dirty="0">
                <a:solidFill>
                  <a:srgbClr val="4F271C">
                    <a:satMod val="13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+mj-ea"/>
                <a:cs typeface="+mj-cs"/>
              </a:rPr>
            </a:br>
            <a:r>
              <a:rPr lang="uk-UA" sz="3100" kern="0" dirty="0">
                <a:solidFill>
                  <a:srgbClr val="4F271C">
                    <a:satMod val="13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+mj-ea"/>
                <a:cs typeface="+mj-cs"/>
              </a:rPr>
              <a:t>Кафедра маркетингу</a:t>
            </a:r>
            <a:r>
              <a:rPr lang="uk-UA" sz="4300" kern="0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orbel"/>
                <a:ea typeface="+mj-ea"/>
                <a:cs typeface="+mj-cs"/>
              </a:rPr>
              <a:t/>
            </a:r>
            <a:br>
              <a:rPr lang="uk-UA" sz="4300" kern="0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orbel"/>
                <a:ea typeface="+mj-ea"/>
                <a:cs typeface="+mj-cs"/>
              </a:rPr>
            </a:br>
            <a:endParaRPr lang="ru-RU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Місце для вмісту 17"/>
          <p:cNvGraphicFramePr>
            <a:graphicFrameLocks noGrp="1"/>
          </p:cNvGraphicFramePr>
          <p:nvPr>
            <p:ph sz="quarter" idx="13"/>
          </p:nvPr>
        </p:nvGraphicFramePr>
        <p:xfrm>
          <a:off x="762000" y="731838"/>
          <a:ext cx="10017125" cy="5780087"/>
        </p:xfrm>
        <a:graphic>
          <a:graphicData uri="http://schemas.openxmlformats.org/presentationml/2006/ole">
            <p:oleObj spid="_x0000_s14338" r:id="rId3" imgW="10516511" imgH="4523624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Місце для вмісту 17"/>
          <p:cNvGraphicFramePr>
            <a:graphicFrameLocks noGrp="1"/>
          </p:cNvGraphicFramePr>
          <p:nvPr>
            <p:ph sz="quarter" idx="13"/>
          </p:nvPr>
        </p:nvGraphicFramePr>
        <p:xfrm>
          <a:off x="701675" y="731838"/>
          <a:ext cx="10504488" cy="5262562"/>
        </p:xfrm>
        <a:graphic>
          <a:graphicData uri="http://schemas.openxmlformats.org/presentationml/2006/ole">
            <p:oleObj spid="_x0000_s15362" r:id="rId3" imgW="10516511" imgH="4523624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Місце для вмісту 6"/>
          <p:cNvGraphicFramePr>
            <a:graphicFrameLocks noGrp="1"/>
          </p:cNvGraphicFramePr>
          <p:nvPr>
            <p:ph sz="quarter" idx="13"/>
          </p:nvPr>
        </p:nvGraphicFramePr>
        <p:xfrm>
          <a:off x="681038" y="812800"/>
          <a:ext cx="10688637" cy="5070475"/>
        </p:xfrm>
        <a:graphic>
          <a:graphicData uri="http://schemas.openxmlformats.org/presentationml/2006/ole">
            <p:oleObj spid="_x0000_s16386" r:id="rId3" imgW="10516511" imgH="4352921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 altLang="ru-RU" dirty="0" smtClean="0"/>
          </a:p>
        </p:txBody>
      </p:sp>
      <p:graphicFrame>
        <p:nvGraphicFramePr>
          <p:cNvPr id="17411" name="Місце для вмісту 10"/>
          <p:cNvGraphicFramePr>
            <a:graphicFrameLocks noGrp="1"/>
          </p:cNvGraphicFramePr>
          <p:nvPr>
            <p:ph sz="quarter" idx="13"/>
          </p:nvPr>
        </p:nvGraphicFramePr>
        <p:xfrm>
          <a:off x="487363" y="782638"/>
          <a:ext cx="11115675" cy="5638800"/>
        </p:xfrm>
        <a:graphic>
          <a:graphicData uri="http://schemas.openxmlformats.org/presentationml/2006/ole">
            <p:oleObj spid="_x0000_s17411" r:id="rId3" imgW="10516511" imgH="4352921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 altLang="ru-RU" smtClean="0"/>
          </a:p>
        </p:txBody>
      </p:sp>
      <p:graphicFrame>
        <p:nvGraphicFramePr>
          <p:cNvPr id="18435" name="Місце для вмісту 6"/>
          <p:cNvGraphicFramePr>
            <a:graphicFrameLocks noGrp="1"/>
          </p:cNvGraphicFramePr>
          <p:nvPr>
            <p:ph sz="quarter" idx="13"/>
          </p:nvPr>
        </p:nvGraphicFramePr>
        <p:xfrm>
          <a:off x="295275" y="731838"/>
          <a:ext cx="11520488" cy="5689600"/>
        </p:xfrm>
        <a:graphic>
          <a:graphicData uri="http://schemas.openxmlformats.org/presentationml/2006/ole">
            <p:oleObj spid="_x0000_s18435" r:id="rId3" imgW="10516511" imgH="4352921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Місце для вмісту 17"/>
          <p:cNvGraphicFramePr>
            <a:graphicFrameLocks noGrp="1"/>
          </p:cNvGraphicFramePr>
          <p:nvPr>
            <p:ph sz="quarter" idx="13"/>
          </p:nvPr>
        </p:nvGraphicFramePr>
        <p:xfrm>
          <a:off x="325438" y="731838"/>
          <a:ext cx="11337925" cy="5740400"/>
        </p:xfrm>
        <a:graphic>
          <a:graphicData uri="http://schemas.openxmlformats.org/presentationml/2006/ole">
            <p:oleObj spid="_x0000_s19458" r:id="rId3" imgW="10516511" imgH="4523624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43280" y="731520"/>
            <a:ext cx="10444480" cy="446024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marL="2404872" lvl="8" indent="0">
              <a:buFont typeface="Georgia" pitchFamily="18" charset="0"/>
              <a:buNone/>
              <a:defRPr/>
            </a:pPr>
            <a:r>
              <a:rPr lang="uk-UA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УВАГУ!!!!!</a:t>
            </a:r>
            <a:endParaRPr lang="ru-RU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Заголовок 2"/>
          <p:cNvSpPr>
            <a:spLocks noGrp="1"/>
          </p:cNvSpPr>
          <p:nvPr>
            <p:ph type="title"/>
          </p:nvPr>
        </p:nvSpPr>
        <p:spPr>
          <a:xfrm>
            <a:off x="934720" y="3894648"/>
            <a:ext cx="10657840" cy="1143000"/>
          </a:xfrm>
        </p:spPr>
        <p:txBody>
          <a:bodyPr>
            <a:normAutofit/>
          </a:bodyPr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uk-UA" altLang="ru-RU" sz="4000" dirty="0" smtClean="0"/>
              <a:t>Рейтинги ВНЗ на ринку освітніх послуг</a:t>
            </a:r>
          </a:p>
        </p:txBody>
      </p:sp>
      <p:sp>
        <p:nvSpPr>
          <p:cNvPr id="6146" name="Содержимое 1"/>
          <p:cNvSpPr>
            <a:spLocks noGrp="1"/>
          </p:cNvSpPr>
          <p:nvPr>
            <p:ph sz="quarter" idx="13"/>
          </p:nvPr>
        </p:nvSpPr>
        <p:spPr>
          <a:xfrm>
            <a:off x="1524000" y="731838"/>
            <a:ext cx="8534400" cy="3475037"/>
          </a:xfrm>
        </p:spPr>
        <p:txBody>
          <a:bodyPr rtlCol="0">
            <a:normAutofit/>
          </a:bodyPr>
          <a:lstStyle/>
          <a:p>
            <a:pPr indent="-182880" algn="ctr" eaLnBrk="1" fontAlgn="auto" hangingPunct="1">
              <a:buClr>
                <a:schemeClr val="accent6">
                  <a:lumMod val="75000"/>
                </a:schemeClr>
              </a:buClr>
              <a:buFont typeface="Arial" charset="0"/>
              <a:buNone/>
              <a:defRPr/>
            </a:pP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Рейтинг </a:t>
            </a: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університетів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III, IV </a:t>
            </a: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рівнів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акредитації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Топ-200 </a:t>
            </a: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Україна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2015 </a:t>
            </a: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endParaRPr lang="uk-UA" altLang="ru-RU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Оцінка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якості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науково-педагогічного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потенціалу</a:t>
            </a:r>
            <a:endParaRPr lang="uk-UA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Оцінка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якості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навчання</a:t>
            </a:r>
            <a:endParaRPr lang="uk-UA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Оцінка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міжнародного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визнання</a:t>
            </a:r>
            <a:endParaRPr lang="uk-UA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uk-UA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uk-UA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2"/>
          <p:cNvSpPr>
            <a:spLocks noGrp="1"/>
          </p:cNvSpPr>
          <p:nvPr>
            <p:ph type="title"/>
          </p:nvPr>
        </p:nvSpPr>
        <p:spPr>
          <a:xfrm>
            <a:off x="477520" y="4372168"/>
            <a:ext cx="11013440" cy="1143000"/>
          </a:xfrm>
        </p:spPr>
        <p:txBody>
          <a:bodyPr>
            <a:normAutofit/>
          </a:bodyPr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uk-UA" altLang="ru-RU" sz="4000" dirty="0" smtClean="0"/>
              <a:t>Рейтинги ВНЗ на ринку освітніх послуг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sz="quarter" idx="13"/>
          </p:nvPr>
        </p:nvSpPr>
        <p:spPr>
          <a:xfrm>
            <a:off x="381000" y="1662113"/>
            <a:ext cx="11334750" cy="2316162"/>
          </a:xfrm>
        </p:spPr>
        <p:txBody>
          <a:bodyPr rtlCol="0" anchor="ctr">
            <a:spAutoFit/>
          </a:bodyPr>
          <a:lstStyle/>
          <a:p>
            <a:pPr marL="0" indent="0" eaLnBrk="1" fontAlgn="auto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None/>
              <a:tabLst>
                <a:tab pos="457200" algn="l"/>
              </a:tabLst>
              <a:defRPr/>
            </a:pP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Times New Roman" pitchFamily="18" charset="0"/>
              </a:rPr>
              <a:t>МОН: Рейтинг </a:t>
            </a: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Times New Roman" pitchFamily="18" charset="0"/>
              </a:rPr>
              <a:t>Вищих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Times New Roman" pitchFamily="18" charset="0"/>
              </a:rPr>
              <a:t> </a:t>
            </a: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Times New Roman" pitchFamily="18" charset="0"/>
              </a:rPr>
              <a:t>навчальних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Times New Roman" pitchFamily="18" charset="0"/>
              </a:rPr>
              <a:t> </a:t>
            </a:r>
            <a:r>
              <a:rPr lang="ru-RU" alt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Times New Roman" pitchFamily="18" charset="0"/>
              </a:rPr>
              <a:t>закладів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Times New Roman" pitchFamily="18" charset="0"/>
              </a:rPr>
              <a:t> 2013</a:t>
            </a:r>
            <a:endParaRPr lang="uk-UA" altLang="ru-RU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</a:endParaRPr>
          </a:p>
          <a:p>
            <a:pPr marL="0" indent="0" eaLnBrk="1" fontAlgn="auto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Char char="•"/>
              <a:tabLst>
                <a:tab pos="457200" algn="l"/>
              </a:tabLst>
              <a:defRPr/>
            </a:pP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Міжнародна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 </a:t>
            </a: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активність</a:t>
            </a:r>
            <a:endParaRPr lang="uk-UA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Lucida Sans Unicode" pitchFamily="34" charset="0"/>
            </a:endParaRPr>
          </a:p>
          <a:p>
            <a:pPr marL="0" indent="0" eaLnBrk="1" fontAlgn="auto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Char char="•"/>
              <a:tabLst>
                <a:tab pos="457200" algn="l"/>
              </a:tabLst>
              <a:defRPr/>
            </a:pP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Якість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 контингенту  </a:t>
            </a: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студентів</a:t>
            </a:r>
            <a:endParaRPr lang="uk-UA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Lucida Sans Unicode" pitchFamily="34" charset="0"/>
            </a:endParaRPr>
          </a:p>
          <a:p>
            <a:pPr marL="0" indent="0" eaLnBrk="1" fontAlgn="auto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Char char="•"/>
              <a:tabLst>
                <a:tab pos="457200" algn="l"/>
              </a:tabLst>
              <a:defRPr/>
            </a:pP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Якість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 </a:t>
            </a: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науково-педагогічного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 персоналу</a:t>
            </a:r>
            <a:endParaRPr lang="uk-UA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Lucida Sans Unicode" pitchFamily="34" charset="0"/>
            </a:endParaRPr>
          </a:p>
          <a:p>
            <a:pPr marL="0" indent="0" eaLnBrk="1" fontAlgn="auto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Char char="•"/>
              <a:tabLst>
                <a:tab pos="457200" algn="l"/>
              </a:tabLst>
              <a:defRPr/>
            </a:pP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Якість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 </a:t>
            </a: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наукової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 та </a:t>
            </a: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науково-технічної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 </a:t>
            </a: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діяльності</a:t>
            </a:r>
            <a:endParaRPr lang="uk-UA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Lucida Sans Unicode" pitchFamily="34" charset="0"/>
            </a:endParaRPr>
          </a:p>
          <a:p>
            <a:pPr marL="0" indent="0" eaLnBrk="1" fontAlgn="auto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Char char="•"/>
              <a:tabLst>
                <a:tab pos="457200" algn="l"/>
              </a:tabLst>
              <a:defRPr/>
            </a:pP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Ресурсне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 </a:t>
            </a: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забезпечення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 </a:t>
            </a: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навчального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 </a:t>
            </a: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Sans Unicode" pitchFamily="34" charset="0"/>
                <a:cs typeface="Times New Roman" pitchFamily="18" charset="0"/>
              </a:rPr>
              <a:t>процесу</a:t>
            </a: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Заголовок 2"/>
          <p:cNvSpPr>
            <a:spLocks noGrp="1"/>
          </p:cNvSpPr>
          <p:nvPr>
            <p:ph type="title"/>
          </p:nvPr>
        </p:nvSpPr>
        <p:spPr>
          <a:xfrm>
            <a:off x="873760" y="4372168"/>
            <a:ext cx="10657840" cy="1143000"/>
          </a:xfrm>
        </p:spPr>
        <p:txBody>
          <a:bodyPr>
            <a:normAutofit/>
          </a:bodyPr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uk-UA" altLang="ru-RU" sz="4000" dirty="0" smtClean="0"/>
              <a:t>Рейтинги ВНЗ на ринку освітніх послуг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3"/>
          </p:nvPr>
        </p:nvSpPr>
        <p:spPr>
          <a:xfrm>
            <a:off x="1524000" y="731838"/>
            <a:ext cx="8534400" cy="3475037"/>
          </a:xfrm>
        </p:spPr>
        <p:txBody>
          <a:bodyPr/>
          <a:lstStyle/>
          <a:p>
            <a:pPr eaLnBrk="1" hangingPunct="1"/>
            <a:r>
              <a:rPr lang="ru-RU" altLang="ru-RU" b="1" smtClean="0"/>
              <a:t>Рейтинг вищих навчальних закладів України - за показниками наукометричної бази даних Scopus</a:t>
            </a:r>
            <a:endParaRPr lang="uk-UA" altLang="ru-RU" smtClean="0"/>
          </a:p>
          <a:p>
            <a:pPr eaLnBrk="1" hangingPunct="1"/>
            <a:r>
              <a:rPr lang="ru-RU" altLang="ru-RU" sz="3000" smtClean="0"/>
              <a:t>Кількість публікацій у Scopus</a:t>
            </a:r>
            <a:endParaRPr lang="uk-UA" altLang="ru-RU" sz="3000" smtClean="0"/>
          </a:p>
          <a:p>
            <a:pPr eaLnBrk="1" hangingPunct="1"/>
            <a:r>
              <a:rPr lang="ru-RU" altLang="ru-RU" sz="3000" smtClean="0"/>
              <a:t>Кількість цитувань у Scopus</a:t>
            </a:r>
            <a:endParaRPr lang="uk-UA" altLang="ru-RU" sz="3000" smtClean="0"/>
          </a:p>
          <a:p>
            <a:pPr eaLnBrk="1" hangingPunct="1"/>
            <a:r>
              <a:rPr lang="ru-RU" altLang="ru-RU" sz="3000" smtClean="0"/>
              <a:t>Індекс Гірша (h-індекс)</a:t>
            </a:r>
            <a:endParaRPr lang="uk-UA" altLang="ru-RU" sz="3000" smtClean="0"/>
          </a:p>
          <a:p>
            <a:pPr eaLnBrk="1" hangingPunct="1"/>
            <a:endParaRPr lang="uk-UA" altLang="ru-RU" smtClean="0"/>
          </a:p>
          <a:p>
            <a:pPr eaLnBrk="1" hangingPunct="1"/>
            <a:endParaRPr lang="uk-UA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Заголовок 2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</p:spPr>
        <p:txBody>
          <a:bodyPr>
            <a:normAutofit fontScale="90000"/>
          </a:bodyPr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uk-UA" altLang="ru-RU" sz="4000" dirty="0" smtClean="0"/>
              <a:t>Рейтинги ВНЗ на ринку освітніх послуг</a:t>
            </a:r>
          </a:p>
        </p:txBody>
      </p:sp>
      <p:sp>
        <p:nvSpPr>
          <p:cNvPr id="9218" name="Содержимое 1"/>
          <p:cNvSpPr>
            <a:spLocks noGrp="1"/>
          </p:cNvSpPr>
          <p:nvPr>
            <p:ph sz="quarter" idx="13"/>
          </p:nvPr>
        </p:nvSpPr>
        <p:spPr>
          <a:xfrm>
            <a:off x="1524000" y="731838"/>
            <a:ext cx="8534400" cy="3475037"/>
          </a:xfrm>
        </p:spPr>
        <p:txBody>
          <a:bodyPr rtlCol="0">
            <a:normAutofit fontScale="92500" lnSpcReduction="10000"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World Universities Web Ranking</a:t>
            </a:r>
            <a:r>
              <a:rPr lang="uk-UA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2013 - рейтинг університетів за популярністю у Інтернеті</a:t>
            </a:r>
            <a:endParaRPr lang="uk-UA" altLang="ru-RU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altLang="ru-RU" sz="2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Зовнішні посилання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кількість унікальних зовнішніх посилань на сайт, знайдених через  </a:t>
            </a:r>
            <a:r>
              <a:rPr lang="ru-RU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Yahoo Search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altLang="ru-RU" sz="2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Кількість проіндексованих сторінок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: кількість сторінок  сайту у пошукових системах  </a:t>
            </a:r>
            <a:r>
              <a:rPr lang="ru-RU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Google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Yahoo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Live Search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и </a:t>
            </a:r>
            <a:r>
              <a:rPr lang="ru-RU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Exalead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altLang="ru-RU" sz="2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Кількіфсть цінних файлів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кількість наявних на сайті документів у форматах </a:t>
            </a:r>
            <a:r>
              <a:rPr lang="ru-RU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Adobe Acrobat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(.</a:t>
            </a:r>
            <a:r>
              <a:rPr lang="ru-RU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pdf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), </a:t>
            </a:r>
            <a:r>
              <a:rPr lang="ru-RU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Adobe PostScript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(.</a:t>
            </a:r>
            <a:r>
              <a:rPr lang="ru-RU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ps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), </a:t>
            </a:r>
            <a:r>
              <a:rPr lang="ru-RU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Microsoft Word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(.</a:t>
            </a:r>
            <a:r>
              <a:rPr lang="ru-RU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doc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и </a:t>
            </a:r>
            <a:r>
              <a:rPr lang="ru-RU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Microsoft Powerpoint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(.</a:t>
            </a:r>
            <a:r>
              <a:rPr lang="ru-RU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ppt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  <a:r>
              <a:rPr lang="ru-RU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altLang="ru-RU" sz="2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Цитування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: кількість публикацій та цитат, знайденних  через </a:t>
            </a:r>
            <a:r>
              <a:rPr lang="ru-RU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Google Scholar</a:t>
            </a:r>
            <a:r>
              <a:rPr lang="uk-UA" altLang="ru-RU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uk-UA" altLang="ru-RU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uk-UA" altLang="ru-RU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кутник 11"/>
          <p:cNvSpPr/>
          <p:nvPr/>
        </p:nvSpPr>
        <p:spPr>
          <a:xfrm>
            <a:off x="1354138" y="625475"/>
            <a:ext cx="2176462" cy="9318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/>
              <a:t>Аналіз зовнішнього та внутрішнього середовища </a:t>
            </a:r>
            <a:r>
              <a:rPr lang="en-US" sz="1200" dirty="0"/>
              <a:t> </a:t>
            </a:r>
            <a:r>
              <a:rPr lang="uk-UA" sz="1200" dirty="0"/>
              <a:t>(</a:t>
            </a:r>
            <a:r>
              <a:rPr lang="en-US" sz="1200" dirty="0"/>
              <a:t>SWOT-</a:t>
            </a:r>
            <a:r>
              <a:rPr lang="uk-UA" sz="1200" dirty="0"/>
              <a:t>аналіз, </a:t>
            </a:r>
            <a:r>
              <a:rPr lang="en-US" sz="1200" dirty="0"/>
              <a:t>PEST- </a:t>
            </a:r>
            <a:r>
              <a:rPr lang="uk-UA" sz="1200" dirty="0"/>
              <a:t>аналіз)</a:t>
            </a:r>
          </a:p>
        </p:txBody>
      </p:sp>
      <p:sp>
        <p:nvSpPr>
          <p:cNvPr id="15" name="Прямокутник 14"/>
          <p:cNvSpPr/>
          <p:nvPr/>
        </p:nvSpPr>
        <p:spPr>
          <a:xfrm>
            <a:off x="8686800" y="625475"/>
            <a:ext cx="2176463" cy="9318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/>
              <a:t>Аналіз</a:t>
            </a:r>
            <a:r>
              <a:rPr lang="ru-RU" sz="1200" dirty="0"/>
              <a:t> </a:t>
            </a:r>
            <a:r>
              <a:rPr lang="ru-RU" sz="1200" dirty="0" err="1"/>
              <a:t>результатів</a:t>
            </a:r>
            <a:r>
              <a:rPr lang="en-US" sz="1200" dirty="0"/>
              <a:t> </a:t>
            </a:r>
            <a:r>
              <a:rPr lang="ru-RU" sz="1200" dirty="0" err="1"/>
              <a:t>діяльності</a:t>
            </a:r>
            <a:r>
              <a:rPr lang="ru-RU" sz="1200" dirty="0"/>
              <a:t> ВНЗ </a:t>
            </a:r>
            <a:r>
              <a:rPr lang="en-US" sz="1200" dirty="0"/>
              <a:t> </a:t>
            </a:r>
            <a:r>
              <a:rPr lang="ru-RU" sz="1200" dirty="0"/>
              <a:t>(</a:t>
            </a:r>
            <a:r>
              <a:rPr lang="ru-RU" sz="1200" dirty="0" err="1"/>
              <a:t>інструменти</a:t>
            </a:r>
            <a:r>
              <a:rPr lang="ru-RU" sz="1200" dirty="0"/>
              <a:t> </a:t>
            </a:r>
            <a:r>
              <a:rPr lang="ru-RU" sz="1200" dirty="0" err="1"/>
              <a:t>фінансового</a:t>
            </a:r>
            <a:r>
              <a:rPr lang="en-US" sz="1200" dirty="0"/>
              <a:t> </a:t>
            </a:r>
            <a:r>
              <a:rPr lang="ru-RU" sz="1200" dirty="0"/>
              <a:t>та </a:t>
            </a:r>
            <a:r>
              <a:rPr lang="ru-RU" sz="1200" dirty="0" err="1"/>
              <a:t>стратегічного</a:t>
            </a:r>
            <a:r>
              <a:rPr lang="ru-RU" sz="1200" dirty="0"/>
              <a:t> </a:t>
            </a:r>
            <a:r>
              <a:rPr lang="ru-RU" sz="1200" dirty="0" err="1"/>
              <a:t>аналізу</a:t>
            </a:r>
            <a:r>
              <a:rPr lang="ru-RU" sz="1200" dirty="0"/>
              <a:t>)</a:t>
            </a:r>
            <a:endParaRPr lang="uk-UA" sz="1200" dirty="0"/>
          </a:p>
        </p:txBody>
      </p:sp>
      <p:grpSp>
        <p:nvGrpSpPr>
          <p:cNvPr id="10244" name="Групувати 1"/>
          <p:cNvGrpSpPr>
            <a:grpSpLocks/>
          </p:cNvGrpSpPr>
          <p:nvPr/>
        </p:nvGrpSpPr>
        <p:grpSpPr bwMode="auto">
          <a:xfrm>
            <a:off x="1354138" y="842963"/>
            <a:ext cx="9509125" cy="5214937"/>
            <a:chOff x="1354665" y="843755"/>
            <a:chExt cx="9508066" cy="5214675"/>
          </a:xfrm>
        </p:grpSpPr>
        <p:sp>
          <p:nvSpPr>
            <p:cNvPr id="4" name="Округлений прямокутник 3"/>
            <p:cNvSpPr/>
            <p:nvPr/>
          </p:nvSpPr>
          <p:spPr>
            <a:xfrm>
              <a:off x="4640424" y="843755"/>
              <a:ext cx="3098455" cy="48257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 err="1"/>
                <a:t>Виявлення</a:t>
              </a:r>
              <a:r>
                <a:rPr lang="ru-RU" sz="1200" dirty="0"/>
                <a:t> проблем і </a:t>
              </a:r>
              <a:r>
                <a:rPr lang="ru-RU" sz="1200" dirty="0" err="1"/>
                <a:t>формулювання</a:t>
              </a:r>
              <a:r>
                <a:rPr lang="ru-RU" sz="1200" dirty="0"/>
                <a:t> мети</a:t>
              </a:r>
              <a:r>
                <a:rPr lang="en-US" sz="1200" dirty="0"/>
                <a:t> </a:t>
              </a:r>
              <a:r>
                <a:rPr lang="ru-RU" sz="1200" dirty="0" err="1"/>
                <a:t>дослідження</a:t>
              </a:r>
              <a:r>
                <a:rPr lang="en-US" sz="1200" dirty="0"/>
                <a:t> </a:t>
              </a:r>
              <a:r>
                <a:rPr lang="ru-RU" sz="1200" dirty="0"/>
                <a:t>ринку </a:t>
              </a:r>
              <a:r>
                <a:rPr lang="ru-RU" sz="1200" dirty="0" err="1"/>
                <a:t>освітніх</a:t>
              </a:r>
              <a:r>
                <a:rPr lang="ru-RU" sz="1200" dirty="0"/>
                <a:t> </a:t>
              </a:r>
              <a:r>
                <a:rPr lang="ru-RU" sz="1200" dirty="0" err="1"/>
                <a:t>послуг</a:t>
              </a:r>
              <a:endParaRPr lang="uk-UA" sz="1200" dirty="0"/>
            </a:p>
          </p:txBody>
        </p:sp>
        <p:sp>
          <p:nvSpPr>
            <p:cNvPr id="6" name="Округлений прямокутник 5"/>
            <p:cNvSpPr/>
            <p:nvPr/>
          </p:nvSpPr>
          <p:spPr>
            <a:xfrm>
              <a:off x="4640424" y="1837480"/>
              <a:ext cx="3098455" cy="48257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/>
                <a:t>Підготовчий етап роботи з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/>
                <a:t>інформацією</a:t>
              </a:r>
              <a:endParaRPr lang="uk-UA" sz="1200" dirty="0"/>
            </a:p>
          </p:txBody>
        </p:sp>
        <p:sp>
          <p:nvSpPr>
            <p:cNvPr id="7" name="Округлений прямокутник 6"/>
            <p:cNvSpPr/>
            <p:nvPr/>
          </p:nvSpPr>
          <p:spPr>
            <a:xfrm>
              <a:off x="4640424" y="2574043"/>
              <a:ext cx="3098455" cy="48257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 err="1"/>
                <a:t>Розробка</a:t>
              </a:r>
              <a:r>
                <a:rPr lang="ru-RU" sz="1200" dirty="0"/>
                <a:t> </a:t>
              </a:r>
              <a:r>
                <a:rPr lang="ru-RU" sz="1200" dirty="0" err="1"/>
                <a:t>планів</a:t>
              </a:r>
              <a:r>
                <a:rPr lang="ru-RU" sz="1200" dirty="0"/>
                <a:t> </a:t>
              </a:r>
              <a:r>
                <a:rPr lang="ru-RU" sz="1200" dirty="0" err="1"/>
                <a:t>проведення</a:t>
              </a:r>
              <a:r>
                <a:rPr lang="ru-RU" sz="1200" dirty="0"/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 err="1"/>
                <a:t>дослідження</a:t>
              </a:r>
              <a:r>
                <a:rPr lang="ru-RU" sz="1200" dirty="0"/>
                <a:t> ринку </a:t>
              </a:r>
              <a:r>
                <a:rPr lang="ru-RU" sz="1200" dirty="0" err="1"/>
                <a:t>освітніх</a:t>
              </a:r>
              <a:r>
                <a:rPr lang="en-US" sz="1200" dirty="0"/>
                <a:t> </a:t>
              </a:r>
              <a:r>
                <a:rPr lang="ru-RU" sz="1200" dirty="0" err="1"/>
                <a:t>послуг</a:t>
              </a:r>
              <a:endParaRPr lang="uk-UA" sz="1200" dirty="0"/>
            </a:p>
          </p:txBody>
        </p:sp>
        <p:sp>
          <p:nvSpPr>
            <p:cNvPr id="8" name="Округлений прямокутник 7"/>
            <p:cNvSpPr/>
            <p:nvPr/>
          </p:nvSpPr>
          <p:spPr>
            <a:xfrm>
              <a:off x="4640424" y="3305843"/>
              <a:ext cx="3098455" cy="48257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 err="1"/>
                <a:t>Збирання</a:t>
              </a:r>
              <a:r>
                <a:rPr lang="ru-RU" sz="1200" dirty="0"/>
                <a:t> </a:t>
              </a:r>
              <a:r>
                <a:rPr lang="ru-RU" sz="1200" dirty="0" err="1"/>
                <a:t>інформації</a:t>
              </a:r>
              <a:r>
                <a:rPr lang="ru-RU" sz="1200" dirty="0"/>
                <a:t> з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 err="1"/>
                <a:t>визначених</a:t>
              </a:r>
              <a:r>
                <a:rPr lang="ru-RU" sz="1200" dirty="0"/>
                <a:t> </a:t>
              </a:r>
              <a:r>
                <a:rPr lang="ru-RU" sz="1200" dirty="0" err="1"/>
                <a:t>раніше</a:t>
              </a:r>
              <a:r>
                <a:rPr lang="ru-RU" sz="1200" dirty="0"/>
                <a:t> </a:t>
              </a:r>
              <a:r>
                <a:rPr lang="ru-RU" sz="1200" dirty="0" err="1"/>
                <a:t>джерел</a:t>
              </a:r>
              <a:endParaRPr lang="uk-UA" sz="1200" dirty="0"/>
            </a:p>
          </p:txBody>
        </p:sp>
        <p:sp>
          <p:nvSpPr>
            <p:cNvPr id="9" name="Округлений прямокутник 8"/>
            <p:cNvSpPr/>
            <p:nvPr/>
          </p:nvSpPr>
          <p:spPr>
            <a:xfrm>
              <a:off x="4640424" y="4093204"/>
              <a:ext cx="3098455" cy="48257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 err="1"/>
                <a:t>Реалізація</a:t>
              </a:r>
              <a:r>
                <a:rPr lang="ru-RU" sz="1200" dirty="0"/>
                <a:t> </a:t>
              </a:r>
              <a:r>
                <a:rPr lang="ru-RU" sz="1200" dirty="0" err="1"/>
                <a:t>розробленого</a:t>
              </a:r>
              <a:r>
                <a:rPr lang="ru-RU" sz="1200" dirty="0"/>
                <a:t> плану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 err="1"/>
                <a:t>досліджень</a:t>
              </a:r>
              <a:endParaRPr lang="uk-UA" sz="1200" dirty="0"/>
            </a:p>
          </p:txBody>
        </p:sp>
        <p:sp>
          <p:nvSpPr>
            <p:cNvPr id="10" name="Округлений прямокутник 9"/>
            <p:cNvSpPr/>
            <p:nvPr/>
          </p:nvSpPr>
          <p:spPr>
            <a:xfrm>
              <a:off x="4640424" y="4847229"/>
              <a:ext cx="3098455" cy="48257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 err="1"/>
                <a:t>Аналіз</a:t>
              </a:r>
              <a:r>
                <a:rPr lang="ru-RU" sz="1200" dirty="0"/>
                <a:t> та </a:t>
              </a:r>
              <a:r>
                <a:rPr lang="ru-RU" sz="1200" dirty="0" err="1"/>
                <a:t>оцінка</a:t>
              </a:r>
              <a:r>
                <a:rPr lang="ru-RU" sz="1200" dirty="0"/>
                <a:t> </a:t>
              </a:r>
              <a:r>
                <a:rPr lang="ru-RU" sz="1200" dirty="0" err="1"/>
                <a:t>отриманої</a:t>
              </a:r>
              <a:r>
                <a:rPr lang="ru-RU" sz="1200" dirty="0"/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 err="1"/>
                <a:t>інформації</a:t>
              </a:r>
              <a:endParaRPr lang="uk-UA" sz="1200" dirty="0"/>
            </a:p>
          </p:txBody>
        </p:sp>
        <p:sp>
          <p:nvSpPr>
            <p:cNvPr id="11" name="Округлений прямокутник 10"/>
            <p:cNvSpPr/>
            <p:nvPr/>
          </p:nvSpPr>
          <p:spPr>
            <a:xfrm>
              <a:off x="4640424" y="5575854"/>
              <a:ext cx="3098455" cy="48257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 err="1"/>
                <a:t>Представлення</a:t>
              </a:r>
              <a:r>
                <a:rPr lang="ru-RU" sz="1200" dirty="0"/>
                <a:t> </a:t>
              </a:r>
              <a:r>
                <a:rPr lang="ru-RU" sz="1200" dirty="0" err="1"/>
                <a:t>отриманих</a:t>
              </a:r>
              <a:r>
                <a:rPr lang="ru-RU" sz="1200" dirty="0"/>
                <a:t> </a:t>
              </a:r>
              <a:r>
                <a:rPr lang="ru-RU" sz="1200" dirty="0" err="1"/>
                <a:t>даних</a:t>
              </a:r>
              <a:r>
                <a:rPr lang="en-US" sz="1200" dirty="0"/>
                <a:t> </a:t>
              </a:r>
              <a:r>
                <a:rPr lang="ru-RU" sz="1200" dirty="0" err="1"/>
                <a:t>щодо</a:t>
              </a:r>
              <a:r>
                <a:rPr lang="ru-RU" sz="1200" dirty="0"/>
                <a:t> </a:t>
              </a:r>
              <a:r>
                <a:rPr lang="ru-RU" sz="1200" dirty="0" err="1"/>
                <a:t>дослідження</a:t>
              </a:r>
              <a:r>
                <a:rPr lang="ru-RU" sz="1200" dirty="0"/>
                <a:t> ринку </a:t>
              </a:r>
              <a:r>
                <a:rPr lang="ru-RU" sz="1200" dirty="0" err="1"/>
                <a:t>освітніх</a:t>
              </a:r>
              <a:r>
                <a:rPr lang="ru-RU" sz="1200" dirty="0"/>
                <a:t> </a:t>
              </a:r>
              <a:r>
                <a:rPr lang="ru-RU" sz="1200" dirty="0" err="1"/>
                <a:t>послуг</a:t>
              </a:r>
              <a:endParaRPr lang="uk-UA" sz="1200" dirty="0"/>
            </a:p>
          </p:txBody>
        </p:sp>
        <p:sp>
          <p:nvSpPr>
            <p:cNvPr id="13" name="Прямокутник 12"/>
            <p:cNvSpPr/>
            <p:nvPr/>
          </p:nvSpPr>
          <p:spPr>
            <a:xfrm>
              <a:off x="1354665" y="2350216"/>
              <a:ext cx="2176220" cy="93022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 err="1"/>
                <a:t>Створення</a:t>
              </a:r>
              <a:r>
                <a:rPr lang="ru-RU" sz="1200" dirty="0"/>
                <a:t> </a:t>
              </a:r>
              <a:r>
                <a:rPr lang="ru-RU" sz="1200" dirty="0" err="1"/>
                <a:t>відповідної</a:t>
              </a:r>
              <a:r>
                <a:rPr lang="ru-RU" sz="1200" dirty="0"/>
                <a:t> </a:t>
              </a:r>
              <a:r>
                <a:rPr lang="en-US" sz="1200" dirty="0"/>
                <a:t> </a:t>
              </a:r>
              <a:r>
                <a:rPr lang="ru-RU" sz="1200" dirty="0"/>
                <a:t>структурно-</a:t>
              </a:r>
              <a:r>
                <a:rPr lang="ru-RU" sz="1200" dirty="0" err="1"/>
                <a:t>логічної</a:t>
              </a:r>
              <a:r>
                <a:rPr lang="ru-RU" sz="1200" dirty="0"/>
                <a:t> </a:t>
              </a:r>
              <a:r>
                <a:rPr lang="en-US" sz="1200" dirty="0"/>
                <a:t> </a:t>
              </a:r>
              <a:r>
                <a:rPr lang="ru-RU" sz="1200" dirty="0" err="1"/>
                <a:t>моделі</a:t>
              </a:r>
              <a:r>
                <a:rPr lang="ru-RU" sz="1200" dirty="0"/>
                <a:t> </a:t>
              </a:r>
              <a:r>
                <a:rPr lang="ru-RU" sz="1200" dirty="0" err="1"/>
                <a:t>проведення</a:t>
              </a:r>
              <a:r>
                <a:rPr lang="ru-RU" sz="1200" dirty="0"/>
                <a:t> </a:t>
              </a:r>
              <a:r>
                <a:rPr lang="en-US" sz="1200" dirty="0"/>
                <a:t> </a:t>
              </a:r>
              <a:r>
                <a:rPr lang="ru-RU" sz="1200" dirty="0" err="1"/>
                <a:t>дослідження</a:t>
              </a:r>
              <a:r>
                <a:rPr lang="ru-RU" sz="1200" dirty="0"/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/>
                <a:t>(</a:t>
              </a:r>
              <a:r>
                <a:rPr lang="ru-RU" sz="1200" dirty="0" err="1"/>
                <a:t>моделювання</a:t>
              </a:r>
              <a:r>
                <a:rPr lang="ru-RU" sz="1200" dirty="0"/>
                <a:t>)</a:t>
              </a:r>
              <a:endParaRPr lang="uk-UA" sz="1200" dirty="0"/>
            </a:p>
          </p:txBody>
        </p:sp>
        <p:sp>
          <p:nvSpPr>
            <p:cNvPr id="14" name="Прямокутник 13"/>
            <p:cNvSpPr/>
            <p:nvPr/>
          </p:nvSpPr>
          <p:spPr>
            <a:xfrm>
              <a:off x="1354665" y="3736035"/>
              <a:ext cx="2176220" cy="119691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 err="1"/>
                <a:t>Функціональна</a:t>
              </a:r>
              <a:r>
                <a:rPr lang="ru-RU" sz="1200" dirty="0"/>
                <a:t> </a:t>
              </a:r>
              <a:r>
                <a:rPr lang="ru-RU" sz="1200" dirty="0" err="1"/>
                <a:t>частина</a:t>
              </a:r>
              <a:r>
                <a:rPr lang="en-US" sz="1200" dirty="0"/>
                <a:t> </a:t>
              </a:r>
              <a:r>
                <a:rPr lang="ru-RU" sz="1200" dirty="0" err="1"/>
                <a:t>розробленого</a:t>
              </a:r>
              <a:r>
                <a:rPr lang="ru-RU" sz="1200" dirty="0"/>
                <a:t> плану</a:t>
              </a:r>
              <a:r>
                <a:rPr lang="en-US" sz="1200" dirty="0"/>
                <a:t> </a:t>
              </a:r>
              <a:r>
                <a:rPr lang="ru-RU" sz="1200" dirty="0"/>
                <a:t>(метод </a:t>
              </a:r>
              <a:r>
                <a:rPr lang="ru-RU" sz="1200" dirty="0" err="1"/>
                <a:t>глибинних</a:t>
              </a:r>
              <a:r>
                <a:rPr lang="ru-RU" sz="1200" dirty="0"/>
                <a:t> </a:t>
              </a:r>
              <a:r>
                <a:rPr lang="ru-RU" sz="1200" dirty="0" err="1"/>
                <a:t>інтерв’ю</a:t>
              </a:r>
              <a:r>
                <a:rPr lang="ru-RU" sz="1200" dirty="0"/>
                <a:t>, метод</a:t>
              </a:r>
              <a:r>
                <a:rPr lang="en-US" sz="1200" dirty="0"/>
                <a:t> </a:t>
              </a:r>
              <a:r>
                <a:rPr lang="ru-RU" sz="1200" dirty="0" err="1"/>
                <a:t>Делфі</a:t>
              </a:r>
              <a:r>
                <a:rPr lang="ru-RU" sz="1200" dirty="0"/>
                <a:t>, метод </a:t>
              </a:r>
              <a:r>
                <a:rPr lang="ru-RU" sz="1200" dirty="0" err="1"/>
                <a:t>матриць</a:t>
              </a:r>
              <a:r>
                <a:rPr lang="ru-RU" sz="1200" dirty="0"/>
                <a:t> </a:t>
              </a:r>
              <a:r>
                <a:rPr lang="en-US" sz="1200" dirty="0"/>
                <a:t> </a:t>
              </a:r>
              <a:r>
                <a:rPr lang="ru-RU" sz="1200" dirty="0" err="1"/>
                <a:t>перехресного</a:t>
              </a:r>
              <a:r>
                <a:rPr lang="ru-RU" sz="1200" dirty="0"/>
                <a:t> </a:t>
              </a:r>
              <a:r>
                <a:rPr lang="ru-RU" sz="1200" dirty="0" err="1"/>
                <a:t>впливу</a:t>
              </a:r>
              <a:r>
                <a:rPr lang="ru-RU" sz="1200" dirty="0"/>
                <a:t>, </a:t>
              </a:r>
              <a:r>
                <a:rPr lang="en-US" sz="1200" dirty="0"/>
                <a:t> </a:t>
              </a:r>
              <a:r>
                <a:rPr lang="ru-RU" sz="1200" dirty="0" err="1"/>
                <a:t>екстраполяція</a:t>
              </a:r>
              <a:r>
                <a:rPr lang="ru-RU" sz="1200" dirty="0"/>
                <a:t>)</a:t>
              </a:r>
              <a:endParaRPr lang="uk-UA" sz="1200" dirty="0"/>
            </a:p>
          </p:txBody>
        </p:sp>
        <p:sp>
          <p:nvSpPr>
            <p:cNvPr id="16" name="Прямокутник 15"/>
            <p:cNvSpPr/>
            <p:nvPr/>
          </p:nvSpPr>
          <p:spPr>
            <a:xfrm>
              <a:off x="8686510" y="1726361"/>
              <a:ext cx="2176221" cy="70481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200" dirty="0"/>
                <a:t>Оцінювання первинної </a:t>
              </a:r>
              <a:r>
                <a:rPr lang="en-US" sz="1200" dirty="0"/>
                <a:t> </a:t>
              </a:r>
              <a:r>
                <a:rPr lang="uk-UA" sz="1200" dirty="0"/>
                <a:t>інформації; аналіз </a:t>
              </a:r>
              <a:r>
                <a:rPr lang="en-US" sz="1200" dirty="0"/>
                <a:t> </a:t>
              </a:r>
              <a:r>
                <a:rPr lang="uk-UA" sz="1200" dirty="0"/>
                <a:t>вторинної</a:t>
              </a:r>
              <a:r>
                <a:rPr lang="en-US" sz="1200" dirty="0"/>
                <a:t> </a:t>
              </a:r>
              <a:r>
                <a:rPr lang="uk-UA" sz="1200" dirty="0"/>
                <a:t>інформації (системний аналіз)</a:t>
              </a:r>
            </a:p>
          </p:txBody>
        </p:sp>
        <p:sp>
          <p:nvSpPr>
            <p:cNvPr id="17" name="Прямокутник 16"/>
            <p:cNvSpPr/>
            <p:nvPr/>
          </p:nvSpPr>
          <p:spPr>
            <a:xfrm>
              <a:off x="8686510" y="3080430"/>
              <a:ext cx="2176221" cy="93181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200" dirty="0"/>
                <a:t>Оцінювання первинної</a:t>
              </a:r>
              <a:r>
                <a:rPr lang="en-US" sz="1200" dirty="0"/>
                <a:t> </a:t>
              </a:r>
              <a:endParaRPr lang="uk-UA" sz="1200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200" dirty="0"/>
                <a:t>інформації; аналіз вторинної інформації </a:t>
              </a:r>
              <a:r>
                <a:rPr lang="en-US" sz="1200" dirty="0"/>
                <a:t> </a:t>
              </a:r>
              <a:r>
                <a:rPr lang="uk-UA" sz="1200" dirty="0"/>
                <a:t>(системний аналіз)</a:t>
              </a:r>
            </a:p>
          </p:txBody>
        </p:sp>
        <p:sp>
          <p:nvSpPr>
            <p:cNvPr id="18" name="Прямокутник 17"/>
            <p:cNvSpPr/>
            <p:nvPr/>
          </p:nvSpPr>
          <p:spPr>
            <a:xfrm>
              <a:off x="8686510" y="4623402"/>
              <a:ext cx="2176221" cy="93022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 err="1"/>
                <a:t>Систематизація</a:t>
              </a:r>
              <a:r>
                <a:rPr lang="ru-RU" sz="1200" dirty="0"/>
                <a:t> та</a:t>
              </a:r>
              <a:r>
                <a:rPr lang="en-US" sz="1200" dirty="0"/>
                <a:t> </a:t>
              </a:r>
              <a:r>
                <a:rPr lang="ru-RU" sz="1200" dirty="0" err="1"/>
                <a:t>групування</a:t>
              </a:r>
              <a:r>
                <a:rPr lang="ru-RU" sz="1200" dirty="0"/>
                <a:t> </a:t>
              </a:r>
              <a:r>
                <a:rPr lang="ru-RU" sz="1200" dirty="0" err="1"/>
                <a:t>масиву</a:t>
              </a:r>
              <a:r>
                <a:rPr lang="ru-RU" sz="1200" dirty="0"/>
                <a:t> </a:t>
              </a:r>
              <a:r>
                <a:rPr lang="ru-RU" sz="1200" dirty="0" err="1"/>
                <a:t>даних</a:t>
              </a:r>
              <a:r>
                <a:rPr lang="ru-RU" sz="1200" dirty="0"/>
                <a:t> </a:t>
              </a:r>
              <a:r>
                <a:rPr lang="en-US" sz="1200" dirty="0"/>
                <a:t> </a:t>
              </a:r>
              <a:r>
                <a:rPr lang="ru-RU" sz="1200" dirty="0"/>
                <a:t>(</a:t>
              </a:r>
              <a:r>
                <a:rPr lang="ru-RU" sz="1200" dirty="0" err="1"/>
                <a:t>рейтингова</a:t>
              </a:r>
              <a:r>
                <a:rPr lang="ru-RU" sz="1200" dirty="0"/>
                <a:t> </a:t>
              </a:r>
              <a:r>
                <a:rPr lang="ru-RU" sz="1200" dirty="0" err="1"/>
                <a:t>оцінка</a:t>
              </a:r>
              <a:r>
                <a:rPr lang="ru-RU" sz="1200" dirty="0"/>
                <a:t>,</a:t>
              </a:r>
              <a:r>
                <a:rPr lang="en-US" sz="1200" dirty="0"/>
                <a:t> </a:t>
              </a:r>
              <a:r>
                <a:rPr lang="ru-RU" sz="1200" dirty="0" err="1"/>
                <a:t>порівняльний</a:t>
              </a:r>
              <a:r>
                <a:rPr lang="ru-RU" sz="1200" dirty="0"/>
                <a:t> </a:t>
              </a:r>
              <a:r>
                <a:rPr lang="ru-RU" sz="1200" dirty="0" err="1"/>
                <a:t>аналіз</a:t>
              </a:r>
              <a:r>
                <a:rPr lang="ru-RU" sz="1200" dirty="0"/>
                <a:t>)</a:t>
              </a:r>
              <a:endParaRPr lang="uk-UA" sz="1200" dirty="0"/>
            </a:p>
          </p:txBody>
        </p:sp>
        <p:cxnSp>
          <p:nvCxnSpPr>
            <p:cNvPr id="20" name="Пряма зі стрілкою 19"/>
            <p:cNvCxnSpPr>
              <a:stCxn id="4" idx="1"/>
              <a:endCxn id="12" idx="3"/>
            </p:cNvCxnSpPr>
            <p:nvPr/>
          </p:nvCxnSpPr>
          <p:spPr>
            <a:xfrm flipH="1">
              <a:off x="3530885" y="1085043"/>
              <a:ext cx="1109539" cy="635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 зі стрілкою 20"/>
            <p:cNvCxnSpPr>
              <a:stCxn id="7" idx="1"/>
              <a:endCxn id="13" idx="3"/>
            </p:cNvCxnSpPr>
            <p:nvPr/>
          </p:nvCxnSpPr>
          <p:spPr>
            <a:xfrm flipH="1">
              <a:off x="3530885" y="2815331"/>
              <a:ext cx="110953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 зі стрілкою 23"/>
            <p:cNvCxnSpPr>
              <a:stCxn id="9" idx="1"/>
              <a:endCxn id="14" idx="3"/>
            </p:cNvCxnSpPr>
            <p:nvPr/>
          </p:nvCxnSpPr>
          <p:spPr>
            <a:xfrm flipH="1">
              <a:off x="3530885" y="4334492"/>
              <a:ext cx="110953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 зі стрілкою 31"/>
            <p:cNvCxnSpPr>
              <a:stCxn id="10" idx="3"/>
              <a:endCxn id="18" idx="1"/>
            </p:cNvCxnSpPr>
            <p:nvPr/>
          </p:nvCxnSpPr>
          <p:spPr>
            <a:xfrm>
              <a:off x="7738879" y="5088517"/>
              <a:ext cx="947631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 зі стрілкою 34"/>
            <p:cNvCxnSpPr>
              <a:stCxn id="6" idx="3"/>
              <a:endCxn id="16" idx="1"/>
            </p:cNvCxnSpPr>
            <p:nvPr/>
          </p:nvCxnSpPr>
          <p:spPr>
            <a:xfrm>
              <a:off x="7738879" y="2078768"/>
              <a:ext cx="947631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 зі стрілкою 35"/>
            <p:cNvCxnSpPr>
              <a:stCxn id="4" idx="3"/>
              <a:endCxn id="15" idx="1"/>
            </p:cNvCxnSpPr>
            <p:nvPr/>
          </p:nvCxnSpPr>
          <p:spPr>
            <a:xfrm>
              <a:off x="7738879" y="1085043"/>
              <a:ext cx="947631" cy="635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 зі стрілкою 40"/>
            <p:cNvCxnSpPr>
              <a:stCxn id="8" idx="3"/>
              <a:endCxn id="17" idx="1"/>
            </p:cNvCxnSpPr>
            <p:nvPr/>
          </p:nvCxnSpPr>
          <p:spPr>
            <a:xfrm>
              <a:off x="7738879" y="3547131"/>
              <a:ext cx="947631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 зі стрілкою 54"/>
            <p:cNvCxnSpPr>
              <a:stCxn id="4" idx="2"/>
              <a:endCxn id="6" idx="0"/>
            </p:cNvCxnSpPr>
            <p:nvPr/>
          </p:nvCxnSpPr>
          <p:spPr>
            <a:xfrm>
              <a:off x="6189651" y="1326331"/>
              <a:ext cx="0" cy="511149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 зі стрілкою 57"/>
            <p:cNvCxnSpPr>
              <a:stCxn id="6" idx="2"/>
              <a:endCxn id="7" idx="0"/>
            </p:cNvCxnSpPr>
            <p:nvPr/>
          </p:nvCxnSpPr>
          <p:spPr>
            <a:xfrm>
              <a:off x="6189651" y="2320056"/>
              <a:ext cx="0" cy="2539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 зі стрілкою 58"/>
            <p:cNvCxnSpPr>
              <a:stCxn id="7" idx="2"/>
              <a:endCxn id="8" idx="0"/>
            </p:cNvCxnSpPr>
            <p:nvPr/>
          </p:nvCxnSpPr>
          <p:spPr>
            <a:xfrm>
              <a:off x="6189651" y="3056619"/>
              <a:ext cx="0" cy="249224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 зі стрілкою 59"/>
            <p:cNvCxnSpPr>
              <a:stCxn id="8" idx="2"/>
              <a:endCxn id="9" idx="0"/>
            </p:cNvCxnSpPr>
            <p:nvPr/>
          </p:nvCxnSpPr>
          <p:spPr>
            <a:xfrm>
              <a:off x="6189651" y="3788419"/>
              <a:ext cx="0" cy="304785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 зі стрілкою 60"/>
            <p:cNvCxnSpPr>
              <a:stCxn id="9" idx="2"/>
              <a:endCxn id="10" idx="0"/>
            </p:cNvCxnSpPr>
            <p:nvPr/>
          </p:nvCxnSpPr>
          <p:spPr>
            <a:xfrm>
              <a:off x="6189651" y="4575779"/>
              <a:ext cx="0" cy="271449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 зі стрілкою 61"/>
            <p:cNvCxnSpPr>
              <a:stCxn id="10" idx="2"/>
              <a:endCxn id="11" idx="0"/>
            </p:cNvCxnSpPr>
            <p:nvPr/>
          </p:nvCxnSpPr>
          <p:spPr>
            <a:xfrm>
              <a:off x="6189651" y="5329805"/>
              <a:ext cx="0" cy="24605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5" name="TextBox 72"/>
          <p:cNvSpPr txBox="1">
            <a:spLocks noChangeArrowheads="1"/>
          </p:cNvSpPr>
          <p:nvPr/>
        </p:nvSpPr>
        <p:spPr bwMode="auto">
          <a:xfrm>
            <a:off x="2484438" y="211138"/>
            <a:ext cx="7408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>
                <a:latin typeface="Calibri" pitchFamily="34" charset="0"/>
              </a:rPr>
              <a:t> </a:t>
            </a:r>
            <a:r>
              <a:rPr lang="ru-RU" altLang="ru-RU" b="1">
                <a:latin typeface="Calibri" pitchFamily="34" charset="0"/>
              </a:rPr>
              <a:t>Порядок проведення аналітичного дослідження ринку освітніх послуг.</a:t>
            </a:r>
            <a:endParaRPr lang="uk-UA" altLang="ru-RU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Місце для вмісту 17"/>
          <p:cNvGraphicFramePr>
            <a:graphicFrameLocks noGrp="1"/>
          </p:cNvGraphicFramePr>
          <p:nvPr>
            <p:ph sz="quarter" idx="13"/>
          </p:nvPr>
        </p:nvGraphicFramePr>
        <p:xfrm>
          <a:off x="711200" y="1185863"/>
          <a:ext cx="10321925" cy="4513262"/>
        </p:xfrm>
        <a:graphic>
          <a:graphicData uri="http://schemas.openxmlformats.org/presentationml/2006/ole">
            <p:oleObj spid="_x0000_s11266" r:id="rId3" imgW="10516511" imgH="4523624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Місце для вмісту 6"/>
          <p:cNvGraphicFramePr>
            <a:graphicFrameLocks noGrp="1"/>
          </p:cNvGraphicFramePr>
          <p:nvPr>
            <p:ph sz="quarter" idx="13"/>
          </p:nvPr>
        </p:nvGraphicFramePr>
        <p:xfrm>
          <a:off x="731838" y="731838"/>
          <a:ext cx="10952162" cy="4865687"/>
        </p:xfrm>
        <a:graphic>
          <a:graphicData uri="http://schemas.openxmlformats.org/presentationml/2006/ole">
            <p:oleObj spid="_x0000_s12290" r:id="rId3" imgW="10516511" imgH="4352921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Місце для вмісту 11"/>
          <p:cNvGraphicFramePr>
            <a:graphicFrameLocks noGrp="1"/>
          </p:cNvGraphicFramePr>
          <p:nvPr>
            <p:ph sz="quarter" idx="13"/>
          </p:nvPr>
        </p:nvGraphicFramePr>
        <p:xfrm>
          <a:off x="498475" y="731838"/>
          <a:ext cx="10890250" cy="5089525"/>
        </p:xfrm>
        <a:graphic>
          <a:graphicData uri="http://schemas.openxmlformats.org/presentationml/2006/ole">
            <p:oleObj spid="_x0000_s13314" r:id="rId3" imgW="10784759" imgH="5358848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390</TotalTime>
  <Words>337</Words>
  <Application>Microsoft Office PowerPoint</Application>
  <PresentationFormat>Произвольный</PresentationFormat>
  <Paragraphs>49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Trebuchet MS</vt:lpstr>
      <vt:lpstr>Georgia</vt:lpstr>
      <vt:lpstr>Calibri</vt:lpstr>
      <vt:lpstr>Corbel</vt:lpstr>
      <vt:lpstr>Lucida Sans Unicode</vt:lpstr>
      <vt:lpstr>Times New Roman</vt:lpstr>
      <vt:lpstr>Воздушный поток</vt:lpstr>
      <vt:lpstr>Диаграмма Microsoft Office Excel</vt:lpstr>
      <vt:lpstr>«ВЗАЄМОДІЯ НАУКИ, ОСВІТИ І БІЗНЕСУ СТРАТЕГІЯ ПУЕТ»</vt:lpstr>
      <vt:lpstr>Рейтинги ВНЗ на ринку освітніх послуг</vt:lpstr>
      <vt:lpstr>Рейтинги ВНЗ на ринку освітніх послуг</vt:lpstr>
      <vt:lpstr>Рейтинги ВНЗ на ринку освітніх послуг</vt:lpstr>
      <vt:lpstr>Рейтинги ВНЗ на ринку освітніх послуг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RePack by Diakov</dc:creator>
  <cp:lastModifiedBy>clio</cp:lastModifiedBy>
  <cp:revision>40</cp:revision>
  <dcterms:created xsi:type="dcterms:W3CDTF">2016-04-10T10:54:27Z</dcterms:created>
  <dcterms:modified xsi:type="dcterms:W3CDTF">2016-04-27T14:00:23Z</dcterms:modified>
</cp:coreProperties>
</file>